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3" r:id="rId3"/>
    <p:sldId id="268" r:id="rId4"/>
    <p:sldId id="269" r:id="rId5"/>
    <p:sldId id="270" r:id="rId6"/>
    <p:sldId id="261" r:id="rId7"/>
    <p:sldId id="277" r:id="rId8"/>
    <p:sldId id="257" r:id="rId9"/>
    <p:sldId id="258" r:id="rId10"/>
    <p:sldId id="259" r:id="rId11"/>
    <p:sldId id="260" r:id="rId12"/>
    <p:sldId id="264" r:id="rId13"/>
    <p:sldId id="26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3405"/>
    <a:srgbClr val="F852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1" autoAdjust="0"/>
    <p:restoredTop sz="94660"/>
  </p:normalViewPr>
  <p:slideViewPr>
    <p:cSldViewPr snapToGrid="0">
      <p:cViewPr varScale="1">
        <p:scale>
          <a:sx n="88" d="100"/>
          <a:sy n="88" d="100"/>
        </p:scale>
        <p:origin x="-422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6" units="1/cm"/>
          <inkml:channelProperty channel="Y" name="resolution" value="28.34646" units="1/cm"/>
        </inkml:channelProperties>
      </inkml:inkSource>
      <inkml:timestamp xml:id="ts0" timeString="2021-10-16T17:55:10"/>
    </inkml:context>
    <inkml:brush xml:id="br0">
      <inkml:brushProperty name="width" value="0.09701" units="cm"/>
      <inkml:brushProperty name="height" value="0.09701" units="cm"/>
      <inkml:brushProperty name="color" value="#FFC000"/>
    </inkml:brush>
  </inkml:definitions>
  <inkml:trace contextRef="#ctx0" brushRef="#br0">333 873,'34'0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6" units="1/cm"/>
          <inkml:channelProperty channel="Y" name="resolution" value="28.34646" units="1/cm"/>
        </inkml:channelProperties>
      </inkml:inkSource>
      <inkml:timestamp xml:id="ts0" timeString="2021-10-16T17:55:10"/>
    </inkml:context>
    <inkml:brush xml:id="br0">
      <inkml:brushProperty name="width" value="0.09701" units="cm"/>
      <inkml:brushProperty name="height" value="0.09701" units="cm"/>
      <inkml:brushProperty name="color" value="#FFC000"/>
    </inkml:brush>
  </inkml:definitions>
  <inkml:trace contextRef="#ctx0" brushRef="#br0">801 795,'34'0</inkml:trace>
</inkml:ink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24417" y="3717925"/>
            <a:ext cx="10943167" cy="1082675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en-US" altLang="zh-CN" noProof="0" smtClean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26533" y="4940300"/>
            <a:ext cx="10949517" cy="981075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63A1C593-65D0-4073-BCC9-577B9352EA97}" type="datetimeFigureOut">
              <a:rPr lang="en-US" smtClean="0"/>
              <a:t>10/17/2021</a:t>
            </a:fld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10/17/2021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10/17/2021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63A1C593-65D0-4073-BCC9-577B9352EA97}" type="datetimeFigureOut">
              <a:rPr lang="en-US" smtClean="0"/>
              <a:t>10/17/2021</a:t>
            </a:fld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media3.mp3"/><Relationship Id="rId3" Type="http://schemas.microsoft.com/office/2007/relationships/media" Target="../media/media5.mp3"/><Relationship Id="rId7" Type="http://schemas.microsoft.com/office/2007/relationships/media" Target="../media/media3.mp3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audio" Target="../media/media8.mp3"/><Relationship Id="rId11" Type="http://schemas.openxmlformats.org/officeDocument/2006/relationships/image" Target="../media/image9.GIF"/><Relationship Id="rId5" Type="http://schemas.microsoft.com/office/2007/relationships/media" Target="../media/media8.mp3"/><Relationship Id="rId10" Type="http://schemas.openxmlformats.org/officeDocument/2006/relationships/image" Target="../media/image5.png"/><Relationship Id="rId4" Type="http://schemas.openxmlformats.org/officeDocument/2006/relationships/audio" Target="../media/media5.mp3"/><Relationship Id="rId9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ustomXml" Target="../ink/ink2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customXml" Target="../ink/ink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microsoft.com/office/2007/relationships/media" Target="../media/media3.mp3"/><Relationship Id="rId7" Type="http://schemas.openxmlformats.org/officeDocument/2006/relationships/image" Target="../media/image5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3.mp3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media3.mp3"/><Relationship Id="rId3" Type="http://schemas.microsoft.com/office/2007/relationships/media" Target="../media/media5.mp3"/><Relationship Id="rId7" Type="http://schemas.microsoft.com/office/2007/relationships/media" Target="../media/media3.mp3"/><Relationship Id="rId12" Type="http://schemas.openxmlformats.org/officeDocument/2006/relationships/image" Target="../media/image9.GIF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audio" Target="../media/media6.mp3"/><Relationship Id="rId11" Type="http://schemas.openxmlformats.org/officeDocument/2006/relationships/image" Target="../media/image5.png"/><Relationship Id="rId5" Type="http://schemas.microsoft.com/office/2007/relationships/media" Target="../media/media6.mp3"/><Relationship Id="rId10" Type="http://schemas.openxmlformats.org/officeDocument/2006/relationships/image" Target="../media/image10.png"/><Relationship Id="rId4" Type="http://schemas.openxmlformats.org/officeDocument/2006/relationships/audio" Target="../media/media5.mp3"/><Relationship Id="rId9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3.mp3"/><Relationship Id="rId3" Type="http://schemas.microsoft.com/office/2007/relationships/media" Target="../media/media5.mp3"/><Relationship Id="rId7" Type="http://schemas.microsoft.com/office/2007/relationships/media" Target="../media/media3.mp3"/><Relationship Id="rId12" Type="http://schemas.openxmlformats.org/officeDocument/2006/relationships/image" Target="../media/image9.GIF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audio" Target="../media/media7.mp3"/><Relationship Id="rId11" Type="http://schemas.openxmlformats.org/officeDocument/2006/relationships/image" Target="../media/image5.png"/><Relationship Id="rId5" Type="http://schemas.microsoft.com/office/2007/relationships/media" Target="../media/media7.mp3"/><Relationship Id="rId10" Type="http://schemas.openxmlformats.org/officeDocument/2006/relationships/image" Target="../media/image11.png"/><Relationship Id="rId4" Type="http://schemas.openxmlformats.org/officeDocument/2006/relationships/audio" Target="../media/media5.mp3"/><Relationship Id="rId9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0850" y="1345565"/>
            <a:ext cx="8864600" cy="3992880"/>
          </a:xfrm>
        </p:spPr>
        <p:txBody>
          <a:bodyPr>
            <a:noAutofit/>
          </a:bodyPr>
          <a:lstStyle/>
          <a:p>
            <a:pPr algn="ctr"/>
            <a:r>
              <a:rPr lang="en-US" sz="13800" dirty="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Môn: Toán</a:t>
            </a:r>
            <a:r>
              <a:rPr lang="en-US" sz="8800" dirty="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/>
            </a:r>
            <a:br>
              <a:rPr lang="en-US" sz="8800" dirty="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sz="66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Lớp : Một B4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2599690" y="427990"/>
            <a:ext cx="6552565" cy="583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>
                <a:solidFill>
                  <a:srgbClr val="00B050"/>
                </a:solidFill>
                <a:latin typeface="Times New Roman" panose="02020603050405020304" charset="0"/>
                <a:cs typeface="Times New Roman" panose="02020603050405020304" charset="0"/>
              </a:rPr>
              <a:t>TRƯỜNG CHUYÊN BIỆT QUẬN 10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2078990" y="5676900"/>
            <a:ext cx="80105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solidFill>
                  <a:srgbClr val="0070C0"/>
                </a:solidFill>
              </a:rPr>
              <a:t>GV: NGUYỄN BÙI CẨM TÚ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3" grpId="1" animBg="1"/>
      <p:bldP spid="5" grpId="0"/>
      <p:bldP spid="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784225" y="1040130"/>
            <a:ext cx="9072245" cy="4203700"/>
          </a:xfrm>
          <a:prstGeom prst="ellips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14:hiddenFill>
            </a:ext>
          </a:extLst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51155" y="190500"/>
            <a:ext cx="5243830" cy="58293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sz="2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Ba mẹ hướng dẫn học sinh đếm hình vuông: </a:t>
            </a:r>
            <a:br>
              <a:rPr lang="en-US" sz="2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</a:br>
            <a:r>
              <a:rPr lang="en-US" sz="2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Một hai - Có hai hình vuông- tương ứng với số 2.</a:t>
            </a:r>
          </a:p>
        </p:txBody>
      </p:sp>
      <p:sp>
        <p:nvSpPr>
          <p:cNvPr id="9" name="Rectangles 8"/>
          <p:cNvSpPr/>
          <p:nvPr/>
        </p:nvSpPr>
        <p:spPr>
          <a:xfrm>
            <a:off x="6083935" y="1866265"/>
            <a:ext cx="2691130" cy="2550795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Box 1"/>
          <p:cNvSpPr txBox="1"/>
          <p:nvPr/>
        </p:nvSpPr>
        <p:spPr>
          <a:xfrm>
            <a:off x="4408805" y="5368290"/>
            <a:ext cx="1675130" cy="15684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3" name="Rectangles 2"/>
          <p:cNvSpPr/>
          <p:nvPr/>
        </p:nvSpPr>
        <p:spPr>
          <a:xfrm>
            <a:off x="1858010" y="1866900"/>
            <a:ext cx="2691130" cy="2550795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một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741930" y="3923030"/>
            <a:ext cx="412750" cy="412750"/>
          </a:xfrm>
          <a:prstGeom prst="rect">
            <a:avLst/>
          </a:prstGeom>
        </p:spPr>
      </p:pic>
      <p:pic>
        <p:nvPicPr>
          <p:cNvPr id="7" name="tương ứng với số 2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624070" y="5884545"/>
            <a:ext cx="412750" cy="412750"/>
          </a:xfrm>
          <a:prstGeom prst="rect">
            <a:avLst/>
          </a:prstGeom>
        </p:spPr>
      </p:pic>
      <p:pic>
        <p:nvPicPr>
          <p:cNvPr id="10" name="hai. có hai hình vuông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878445" y="4004945"/>
            <a:ext cx="412750" cy="412750"/>
          </a:xfrm>
          <a:prstGeom prst="rect">
            <a:avLst/>
          </a:prstGeom>
        </p:spPr>
      </p:pic>
      <p:pic>
        <p:nvPicPr>
          <p:cNvPr id="11" name="Content Placeholder 10" descr="hinh-anh-dong-de-thuong_112054094"/>
          <p:cNvPicPr>
            <a:picLocks noGrp="1" noChangeAspect="1"/>
          </p:cNvPicPr>
          <p:nvPr>
            <p:ph idx="1"/>
          </p:nvPr>
        </p:nvPicPr>
        <p:blipFill>
          <a:blip r:embed="rId11"/>
          <a:stretch>
            <a:fillRect/>
          </a:stretch>
        </p:blipFill>
        <p:spPr>
          <a:xfrm>
            <a:off x="9305290" y="3821430"/>
            <a:ext cx="3524250" cy="2857500"/>
          </a:xfrm>
          <a:prstGeom prst="rect">
            <a:avLst/>
          </a:prstGeom>
        </p:spPr>
      </p:pic>
      <p:pic>
        <p:nvPicPr>
          <p:cNvPr id="12" name="Tieng-vo-tay-su-kien-www_tiengdong_com">
            <a:hlinkClick r:id="" action="ppaction://media"/>
          </p:cNvPr>
          <p:cNvPicPr/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0"/>
          <a:stretch>
            <a:fillRect/>
          </a:stretch>
        </p:blipFill>
        <p:spPr>
          <a:xfrm flipV="1">
            <a:off x="11291570" y="6019165"/>
            <a:ext cx="175260" cy="278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5" dur="5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7" dur="235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5" dur="201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2" dur="1014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>
                <p:cTn id="43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44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45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46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8" grpId="0" animBg="1"/>
      <p:bldP spid="8" grpId="1" animBg="1"/>
      <p:bldP spid="5" grpId="0" bldLvl="0" animBg="1"/>
      <p:bldP spid="5" grpId="1"/>
      <p:bldP spid="9" grpId="0" bldLvl="0" animBg="1"/>
      <p:bldP spid="9" grpId="1" animBg="1"/>
      <p:bldP spid="2" grpId="0" bldLvl="0" animBg="1"/>
      <p:bldP spid="2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745" y="1023620"/>
            <a:ext cx="11142980" cy="3880485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- Hướng dẫn HS chỉ hoặc lấy đưa cho mẹ số 2 theo yêu cầu( chọn giữa số 1và số 2) làm đi làm lại đến khi HS </a:t>
            </a:r>
            <a:r>
              <a:rPr lang="en-US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chỉ hoặc lấy đưa cho mẹ</a:t>
            </a:r>
            <a:r>
              <a:rPr lang="en-US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đúng số 2 theo yêu cầu. </a:t>
            </a:r>
            <a:br>
              <a:rPr lang="en-US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- Sau khi hs đưa hoặc chỉ đúng số 2 theo yêu cầu, ba mẹ đưa số 2 và hỏi hs số mấy?( với hs có ngôn ngữ).</a:t>
            </a:r>
            <a:br>
              <a:rPr lang="en-US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/>
            </a:r>
            <a:br>
              <a:rPr lang="en-US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endParaRPr lang="en-US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ap-dem-nhac-thieu-nhi-bao-ngoc-skids-nhac-thieu-nhi-vui-nhon-hay-nhat-2017">
            <a:hlinkClick r:id="" action="ppaction://media"/>
          </p:cNvPr>
          <p:cNvPicPr>
            <a:picLocks noGrp="1" noChangeAspect="1"/>
          </p:cNvPicPr>
          <p:nvPr>
            <p:ph sz="half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0815" y="121285"/>
            <a:ext cx="11678920" cy="6736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/>
          <p:nvPr/>
        </p:nvSpPr>
        <p:spPr>
          <a:xfrm>
            <a:off x="1680845" y="717550"/>
            <a:ext cx="4352925" cy="3987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/>
              <a:t>Học sinh tìm chỉ vào và đọc số 2</a:t>
            </a:r>
          </a:p>
        </p:txBody>
      </p:sp>
      <p:sp>
        <p:nvSpPr>
          <p:cNvPr id="5" name="Rectangles 4"/>
          <p:cNvSpPr/>
          <p:nvPr/>
        </p:nvSpPr>
        <p:spPr>
          <a:xfrm>
            <a:off x="1605915" y="2165350"/>
            <a:ext cx="701040" cy="743585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6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2</a:t>
            </a:r>
          </a:p>
        </p:txBody>
      </p:sp>
      <p:sp>
        <p:nvSpPr>
          <p:cNvPr id="6" name="Rectangles 5"/>
          <p:cNvSpPr/>
          <p:nvPr/>
        </p:nvSpPr>
        <p:spPr>
          <a:xfrm>
            <a:off x="3507105" y="2165350"/>
            <a:ext cx="701040" cy="743585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6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2</a:t>
            </a:r>
          </a:p>
        </p:txBody>
      </p:sp>
      <p:sp>
        <p:nvSpPr>
          <p:cNvPr id="7" name="Rectangles 6"/>
          <p:cNvSpPr/>
          <p:nvPr/>
        </p:nvSpPr>
        <p:spPr>
          <a:xfrm>
            <a:off x="5408295" y="2172335"/>
            <a:ext cx="701040" cy="743585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5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1</a:t>
            </a:r>
          </a:p>
        </p:txBody>
      </p:sp>
      <p:sp>
        <p:nvSpPr>
          <p:cNvPr id="8" name="Rectangles 7"/>
          <p:cNvSpPr/>
          <p:nvPr/>
        </p:nvSpPr>
        <p:spPr>
          <a:xfrm>
            <a:off x="7309485" y="2165350"/>
            <a:ext cx="701040" cy="743585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6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2</a:t>
            </a:r>
          </a:p>
        </p:txBody>
      </p:sp>
      <p:sp>
        <p:nvSpPr>
          <p:cNvPr id="9" name="Rectangles 8"/>
          <p:cNvSpPr/>
          <p:nvPr/>
        </p:nvSpPr>
        <p:spPr>
          <a:xfrm>
            <a:off x="1680845" y="3957955"/>
            <a:ext cx="701040" cy="743585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5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1</a:t>
            </a:r>
          </a:p>
        </p:txBody>
      </p:sp>
      <p:sp>
        <p:nvSpPr>
          <p:cNvPr id="10" name="Rectangles 9"/>
          <p:cNvSpPr/>
          <p:nvPr/>
        </p:nvSpPr>
        <p:spPr>
          <a:xfrm>
            <a:off x="3507105" y="3957955"/>
            <a:ext cx="701040" cy="743585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5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2</a:t>
            </a:r>
          </a:p>
        </p:txBody>
      </p:sp>
      <p:sp>
        <p:nvSpPr>
          <p:cNvPr id="11" name="Rectangles 10"/>
          <p:cNvSpPr/>
          <p:nvPr/>
        </p:nvSpPr>
        <p:spPr>
          <a:xfrm>
            <a:off x="5333365" y="3957955"/>
            <a:ext cx="701040" cy="743585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5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2</a:t>
            </a:r>
          </a:p>
        </p:txBody>
      </p:sp>
      <p:sp>
        <p:nvSpPr>
          <p:cNvPr id="12" name="Rectangles 11"/>
          <p:cNvSpPr/>
          <p:nvPr/>
        </p:nvSpPr>
        <p:spPr>
          <a:xfrm>
            <a:off x="7309485" y="3957955"/>
            <a:ext cx="701040" cy="743585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1</a:t>
            </a:r>
          </a:p>
        </p:txBody>
      </p:sp>
      <p:sp>
        <p:nvSpPr>
          <p:cNvPr id="13" name="Rectangles 12"/>
          <p:cNvSpPr/>
          <p:nvPr/>
        </p:nvSpPr>
        <p:spPr>
          <a:xfrm>
            <a:off x="1680845" y="5703570"/>
            <a:ext cx="701040" cy="743585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5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3</a:t>
            </a:r>
          </a:p>
        </p:txBody>
      </p:sp>
      <p:sp>
        <p:nvSpPr>
          <p:cNvPr id="14" name="Rectangles 13"/>
          <p:cNvSpPr/>
          <p:nvPr/>
        </p:nvSpPr>
        <p:spPr>
          <a:xfrm>
            <a:off x="3507105" y="5703570"/>
            <a:ext cx="701040" cy="743585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1</a:t>
            </a:r>
          </a:p>
        </p:txBody>
      </p:sp>
      <p:sp>
        <p:nvSpPr>
          <p:cNvPr id="15" name="Rectangles 14"/>
          <p:cNvSpPr/>
          <p:nvPr/>
        </p:nvSpPr>
        <p:spPr>
          <a:xfrm>
            <a:off x="5408295" y="5709920"/>
            <a:ext cx="701040" cy="743585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5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2</a:t>
            </a:r>
          </a:p>
        </p:txBody>
      </p:sp>
      <p:sp>
        <p:nvSpPr>
          <p:cNvPr id="16" name="Rectangles 15"/>
          <p:cNvSpPr/>
          <p:nvPr/>
        </p:nvSpPr>
        <p:spPr>
          <a:xfrm>
            <a:off x="7309485" y="5709920"/>
            <a:ext cx="701040" cy="743585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5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5" grpId="1" animBg="1"/>
      <p:bldP spid="6" grpId="1" animBg="1"/>
      <p:bldP spid="8" grpId="1" animBg="1"/>
      <p:bldP spid="1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ô giáo - Tin tức mới nhất 24h qua - VnExpres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" y="-121920"/>
            <a:ext cx="12377420" cy="742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2"/>
          <p:cNvSpPr txBox="1"/>
          <p:nvPr/>
        </p:nvSpPr>
        <p:spPr>
          <a:xfrm>
            <a:off x="7251700" y="1856105"/>
            <a:ext cx="511238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Trước khi vào bài học chúng ta cùng nhau ôn lại bài cũ nha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Callout 5"/>
          <p:cNvSpPr/>
          <p:nvPr/>
        </p:nvSpPr>
        <p:spPr>
          <a:xfrm>
            <a:off x="7524115" y="4827905"/>
            <a:ext cx="4549140" cy="1700530"/>
          </a:xfrm>
          <a:prstGeom prst="wedgeEllipseCallout">
            <a:avLst>
              <a:gd name="adj1" fmla="val -44528"/>
              <a:gd name="adj2" fmla="val -60044"/>
            </a:avLst>
          </a:prstGeom>
          <a:solidFill>
            <a:schemeClr val="bg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285750" marR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v"/>
            </a:pPr>
            <a:r>
              <a:rPr lang="en-US" altLang="zh-CN" sz="1800">
                <a:latin typeface="Times New Roman" panose="02020603050405020304" charset="0"/>
                <a:sym typeface="+mn-ea"/>
              </a:rPr>
              <a:t>PH yêu cầu HS vỗ tay 2 cái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800">
                <a:latin typeface="Times New Roman" panose="02020603050405020304" charset="0"/>
                <a:sym typeface="+mn-ea"/>
              </a:rPr>
              <a:t>- Học sinh vừa vỗ tay vừa đếm một hai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800">
                <a:latin typeface="Times New Roman" panose="02020603050405020304" charset="0"/>
                <a:sym typeface="+mn-ea"/>
              </a:rPr>
              <a:t>và biết dừng lại không vỗ nữa.</a:t>
            </a:r>
            <a:br>
              <a:rPr lang="en-US" altLang="zh-CN" sz="1800">
                <a:latin typeface="Times New Roman" panose="02020603050405020304" charset="0"/>
                <a:sym typeface="+mn-ea"/>
              </a:rPr>
            </a:b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pic>
        <p:nvPicPr>
          <p:cNvPr id="3" name="Content Placeholder 2" descr="vo_tay-removebg-preview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27635" y="257175"/>
            <a:ext cx="6616065" cy="6516370"/>
          </a:xfrm>
          <a:prstGeom prst="rect">
            <a:avLst/>
          </a:prstGeom>
        </p:spPr>
      </p:pic>
      <p:pic>
        <p:nvPicPr>
          <p:cNvPr id="5" name="FILE_20211014_170350_vỗ tay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flipH="1">
            <a:off x="4587875" y="4886960"/>
            <a:ext cx="528955" cy="32321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7" name="Ink 6"/>
              <p14:cNvContentPartPr/>
              <p14:nvPr/>
            </p14:nvContentPartPr>
            <p14:xfrm>
              <a:off x="2114550" y="5543550"/>
              <a:ext cx="12700" cy="360"/>
            </p14:xfrm>
          </p:contentPart>
        </mc:Choice>
        <mc:Fallback xmlns="">
          <p:pic>
            <p:nvPicPr>
              <p:cNvPr id="7" name="Ink 6"/>
            </p:nvPicPr>
            <p:blipFill>
              <a:blip r:embed="rId7"/>
            </p:blipFill>
            <p:spPr>
              <a:xfrm>
                <a:off x="2114550" y="5543550"/>
                <a:ext cx="12700" cy="360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8" name="Ink 7"/>
              <p14:cNvContentPartPr/>
              <p14:nvPr/>
            </p14:nvContentPartPr>
            <p14:xfrm>
              <a:off x="5086350" y="5048250"/>
              <a:ext cx="12700" cy="360"/>
            </p14:xfrm>
          </p:contentPart>
        </mc:Choice>
        <mc:Fallback xmlns="">
          <p:pic>
            <p:nvPicPr>
              <p:cNvPr id="8" name="Ink 7"/>
            </p:nvPicPr>
            <p:blipFill>
              <a:blip r:embed="rId7"/>
            </p:blipFill>
            <p:spPr>
              <a:xfrm>
                <a:off x="5086350" y="5048250"/>
                <a:ext cx="12700" cy="360"/>
              </a:xfrm>
              <a:prstGeom prst="rect"/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326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>
          <a:xfrm>
            <a:off x="7555230" y="262255"/>
            <a:ext cx="4539615" cy="1233170"/>
          </a:xfrm>
          <a:prstGeom prst="wedgeRoundRectCallout">
            <a:avLst>
              <a:gd name="adj1" fmla="val -62533"/>
              <a:gd name="adj2" fmla="val 39701"/>
              <a:gd name="adj3" fmla="val 16667"/>
            </a:avLst>
          </a:prstGeom>
          <a:solidFill>
            <a:srgbClr val="00B0F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v"/>
            </a:pPr>
            <a:r>
              <a:rPr lang="en-US" altLang="zh-CN" sz="2000" b="1">
                <a:latin typeface="Times New Roman" panose="02020603050405020304" charset="0"/>
                <a:sym typeface="+mn-ea"/>
              </a:rPr>
              <a:t>PH yêu cầu HS dậm chân 2 cái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sym typeface="+mn-ea"/>
              </a:rPr>
              <a:t>Học sinh vừa dậm chân vừa đếm một hai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sym typeface="+mn-ea"/>
              </a:rPr>
              <a:t>và biết dừng lại không dậm nữa</a:t>
            </a:r>
            <a:r>
              <a:rPr lang="en-US" altLang="zh-CN" sz="2000">
                <a:solidFill>
                  <a:srgbClr val="FFFF00"/>
                </a:solidFill>
                <a:latin typeface="Times New Roman" panose="02020603050405020304" charset="0"/>
                <a:sym typeface="+mn-ea"/>
              </a:rPr>
              <a:t>.</a:t>
            </a:r>
            <a:endParaRPr kumimoji="0" lang="en-US" altLang="zh-CN" sz="2000" b="0" i="0" u="none" strike="noStrike" cap="none" normalizeH="0" baseline="0" smtClean="0">
              <a:ln>
                <a:noFill/>
              </a:ln>
              <a:solidFill>
                <a:srgbClr val="FFFF00"/>
              </a:solidFill>
              <a:effectLst/>
              <a:latin typeface="Times New Roman" panose="02020603050405020304" charset="0"/>
              <a:ea typeface="SimSun" panose="02010600030101010101" pitchFamily="2" charset="-122"/>
              <a:sym typeface="+mn-ea"/>
            </a:endParaRPr>
          </a:p>
        </p:txBody>
      </p:sp>
      <p:pic>
        <p:nvPicPr>
          <p:cNvPr id="3" name="Content Placeholder 2" descr="dậm_chân-removebg-preview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9085" y="461645"/>
            <a:ext cx="6082030" cy="631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Oval Callout 5"/>
          <p:cNvSpPr/>
          <p:nvPr/>
        </p:nvSpPr>
        <p:spPr>
          <a:xfrm>
            <a:off x="6584315" y="3983990"/>
            <a:ext cx="5531485" cy="2582545"/>
          </a:xfrm>
          <a:prstGeom prst="wedgeEllipseCallout">
            <a:avLst>
              <a:gd name="adj1" fmla="val -48614"/>
              <a:gd name="adj2" fmla="val -51912"/>
            </a:avLst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v"/>
            </a:pPr>
            <a:r>
              <a:rPr lang="en-US" altLang="zh-CN" sz="2400" b="1">
                <a:latin typeface="Times New Roman" panose="02020603050405020304" charset="0"/>
                <a:sym typeface="+mn-ea"/>
              </a:rPr>
              <a:t>PH yêu cầu HS đưa 2 ngón tay</a:t>
            </a:r>
            <a:endParaRPr lang="en-US" altLang="zh-CN" sz="2400">
              <a:latin typeface="Times New Roman" panose="02020603050405020304" charset="0"/>
              <a:sym typeface="+mn-ea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SimSun" panose="02010600030101010101" pitchFamily="2" charset="-122"/>
                <a:sym typeface="+mn-ea"/>
              </a:rPr>
              <a:t>- HS đưa từng ngón tay lên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SimSun" panose="02010600030101010101" pitchFamily="2" charset="-122"/>
                <a:sym typeface="+mn-ea"/>
              </a:rPr>
              <a:t> đếm một hai - hai ngón tay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charset="0"/>
              <a:ea typeface="SimSun" panose="02010600030101010101" pitchFamily="2" charset="-122"/>
              <a:sym typeface="+mn-ea"/>
            </a:endParaRPr>
          </a:p>
        </p:txBody>
      </p:sp>
      <p:pic>
        <p:nvPicPr>
          <p:cNvPr id="3" name="Content Placeholder 2" descr="2_ngon_tay-removebg-preview"/>
          <p:cNvPicPr>
            <a:picLocks noGrp="1" noChangeAspect="1"/>
          </p:cNvPicPr>
          <p:nvPr>
            <p:ph sz="half" idx="1"/>
          </p:nvPr>
        </p:nvPicPr>
        <p:blipFill>
          <a:blip r:embed="rId6"/>
          <a:stretch>
            <a:fillRect/>
          </a:stretch>
        </p:blipFill>
        <p:spPr>
          <a:xfrm>
            <a:off x="1480185" y="1174750"/>
            <a:ext cx="3642360" cy="4953000"/>
          </a:xfrm>
          <a:prstGeom prst="rect">
            <a:avLst/>
          </a:prstGeom>
        </p:spPr>
      </p:pic>
      <p:pic>
        <p:nvPicPr>
          <p:cNvPr id="5" name="hat 2 ngon tay nhut nhit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892425" y="4904105"/>
            <a:ext cx="412750" cy="412750"/>
          </a:xfrm>
          <a:prstGeom prst="rect">
            <a:avLst/>
          </a:prstGeom>
        </p:spPr>
      </p:pic>
      <p:pic>
        <p:nvPicPr>
          <p:cNvPr id="2" name="Content Placeholder 1" descr="hinh-anh-dong-de-thuong_112054094"/>
          <p:cNvPicPr>
            <a:picLocks noGrp="1" noChangeAspect="1"/>
          </p:cNvPicPr>
          <p:nvPr>
            <p:ph sz="half" idx="2"/>
          </p:nvPr>
        </p:nvPicPr>
        <p:blipFill>
          <a:blip r:embed="rId8"/>
          <a:stretch>
            <a:fillRect/>
          </a:stretch>
        </p:blipFill>
        <p:spPr>
          <a:xfrm>
            <a:off x="9040495" y="0"/>
            <a:ext cx="3524250" cy="2857500"/>
          </a:xfrm>
          <a:prstGeom prst="rect">
            <a:avLst/>
          </a:prstGeom>
        </p:spPr>
      </p:pic>
      <p:pic>
        <p:nvPicPr>
          <p:cNvPr id="7" name="Tieng-vo-tay-su-kien-www_tiengdong_com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35" y="1461135"/>
            <a:ext cx="412750" cy="41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1" dur="1065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3" dur="1014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>
                <p:cTn id="24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showWhenStopped="0">
                <p:cTn id="25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ave 1"/>
          <p:cNvSpPr/>
          <p:nvPr/>
        </p:nvSpPr>
        <p:spPr>
          <a:xfrm>
            <a:off x="2247900" y="1781810"/>
            <a:ext cx="8074025" cy="3295015"/>
          </a:xfrm>
          <a:prstGeom prst="wave">
            <a:avLst/>
          </a:prstGeom>
          <a:solidFill>
            <a:srgbClr val="FFFF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5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BÀI : SỐ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/>
          <p:nvPr/>
        </p:nvSpPr>
        <p:spPr>
          <a:xfrm>
            <a:off x="860425" y="1998345"/>
            <a:ext cx="11153140" cy="316928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marL="571500" indent="-571500">
              <a:buFont typeface="Wingdings" panose="05000000000000000000" charset="0"/>
              <a:buChar char="v"/>
            </a:pPr>
            <a:r>
              <a:rPr lang="en-US" sz="40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anose="02020603050405020304" charset="0"/>
                <a:cs typeface="Times New Roman" panose="02020603050405020304" charset="0"/>
                <a:sym typeface="+mn-ea"/>
              </a:rPr>
              <a:t>Yêu cầu học sinh cần đạt:</a:t>
            </a:r>
          </a:p>
          <a:p>
            <a:pPr indent="0">
              <a:buFont typeface="Wingdings" panose="05000000000000000000" charset="0"/>
              <a:buNone/>
            </a:pPr>
            <a:r>
              <a:rPr lang="en-US" sz="40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 - HS chỉ và đếm các đối tượng đến hai</a:t>
            </a:r>
          </a:p>
          <a:p>
            <a:pPr indent="0">
              <a:buFont typeface="Wingdings" panose="05000000000000000000" charset="0"/>
              <a:buNone/>
            </a:pPr>
            <a:r>
              <a:rPr lang="en-US" sz="40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 - HS tìm và khoanh tròn số 2</a:t>
            </a:r>
          </a:p>
          <a:p>
            <a:pPr indent="0">
              <a:buFont typeface="Wingdings" panose="05000000000000000000" charset="0"/>
              <a:buNone/>
            </a:pPr>
            <a:r>
              <a:rPr lang="en-US" sz="40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 - HS đếm và chọn số tương ứng với số lượng </a:t>
            </a:r>
          </a:p>
          <a:p>
            <a:pPr indent="0">
              <a:buFont typeface="Wingdings" panose="05000000000000000000" charset="0"/>
              <a:buNone/>
            </a:pPr>
            <a:r>
              <a:rPr lang="en-US" sz="40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 - HS tô chữ số 2</a:t>
            </a:r>
            <a:r>
              <a:rPr lang="en-US" sz="40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/>
          <p:cNvSpPr/>
          <p:nvPr/>
        </p:nvSpPr>
        <p:spPr>
          <a:xfrm>
            <a:off x="1424940" y="1428750"/>
            <a:ext cx="9067800" cy="3502660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26" name="Title 25"/>
          <p:cNvSpPr>
            <a:spLocks noGrp="1"/>
          </p:cNvSpPr>
          <p:nvPr>
            <p:ph type="title"/>
          </p:nvPr>
        </p:nvSpPr>
        <p:spPr>
          <a:xfrm>
            <a:off x="317500" y="10160"/>
            <a:ext cx="6080760" cy="995045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sz="2400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Hướng dẫn học sinh đếm quả cam:</a:t>
            </a:r>
            <a:br>
              <a:rPr lang="en-US" sz="2400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sz="2400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Một hai - Có hai quả cam- tương ứng với số 2</a:t>
            </a:r>
          </a:p>
        </p:txBody>
      </p:sp>
      <p:pic>
        <p:nvPicPr>
          <p:cNvPr id="5" name="Content Placeholder 4" descr="cam-removebg-preview"/>
          <p:cNvPicPr>
            <a:picLocks noGrp="1" noChangeAspect="1"/>
          </p:cNvPicPr>
          <p:nvPr>
            <p:ph sz="half" idx="1"/>
          </p:nvPr>
        </p:nvPicPr>
        <p:blipFill>
          <a:blip r:embed="rId10"/>
          <a:stretch>
            <a:fillRect/>
          </a:stretch>
        </p:blipFill>
        <p:spPr>
          <a:xfrm>
            <a:off x="1582420" y="1429385"/>
            <a:ext cx="4880610" cy="3096895"/>
          </a:xfrm>
          <a:prstGeom prst="rect">
            <a:avLst/>
          </a:prstGeom>
        </p:spPr>
      </p:pic>
      <p:pic>
        <p:nvPicPr>
          <p:cNvPr id="6" name="Content Placeholder 4" descr="cam-removebg-preview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80380" y="1520825"/>
            <a:ext cx="4794250" cy="3133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một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838450" y="4365625"/>
            <a:ext cx="412750" cy="412750"/>
          </a:xfrm>
          <a:prstGeom prst="rect">
            <a:avLst/>
          </a:prstGeom>
        </p:spPr>
      </p:pic>
      <p:pic>
        <p:nvPicPr>
          <p:cNvPr id="11" name="tương ứng với số 2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167630" y="6375400"/>
            <a:ext cx="412750" cy="412750"/>
          </a:xfrm>
          <a:prstGeom prst="rect">
            <a:avLst/>
          </a:prstGeom>
        </p:spPr>
      </p:pic>
      <p:sp>
        <p:nvSpPr>
          <p:cNvPr id="2" name="Text Box 1"/>
          <p:cNvSpPr txBox="1"/>
          <p:nvPr/>
        </p:nvSpPr>
        <p:spPr>
          <a:xfrm>
            <a:off x="4990465" y="5170170"/>
            <a:ext cx="1407795" cy="14452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88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pic>
        <p:nvPicPr>
          <p:cNvPr id="3" name="hai . có hai quả cam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375650" y="4365625"/>
            <a:ext cx="412750" cy="412750"/>
          </a:xfrm>
          <a:prstGeom prst="rect">
            <a:avLst/>
          </a:prstGeom>
        </p:spPr>
      </p:pic>
      <p:pic>
        <p:nvPicPr>
          <p:cNvPr id="4" name="Content Placeholder 3" descr="hinh-anh-dong-de-thuong_112054094"/>
          <p:cNvPicPr>
            <a:picLocks noGrp="1" noChangeAspect="1"/>
          </p:cNvPicPr>
          <p:nvPr>
            <p:ph sz="half" idx="2"/>
          </p:nvPr>
        </p:nvPicPr>
        <p:blipFill>
          <a:blip r:embed="rId12"/>
          <a:stretch>
            <a:fillRect/>
          </a:stretch>
        </p:blipFill>
        <p:spPr>
          <a:xfrm>
            <a:off x="9602470" y="3930650"/>
            <a:ext cx="3524250" cy="2857500"/>
          </a:xfrm>
          <a:prstGeom prst="rect">
            <a:avLst/>
          </a:prstGeom>
        </p:spPr>
      </p:pic>
      <p:pic>
        <p:nvPicPr>
          <p:cNvPr id="7" name="Tieng-vo-tay-su-kien-www_tiengdong_com">
            <a:hlinkClick r:id="" action="ppaction://media"/>
          </p:cNvPr>
          <p:cNvPicPr/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889625" y="3222625"/>
            <a:ext cx="412750" cy="41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6" dur="50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5" dur="24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9" dur="201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6" dur="1014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>
                <p:cTn id="47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48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49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50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bldLvl="0" animBg="1"/>
      <p:bldP spid="9" grpId="1" animBg="1"/>
      <p:bldP spid="26" grpId="0" bldLvl="0" animBg="1"/>
      <p:bldP spid="26" grpId="1" animBg="1"/>
      <p:bldP spid="2" grpId="0" animBg="1"/>
      <p:bldP spid="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854075" y="850900"/>
            <a:ext cx="11130915" cy="4408170"/>
          </a:xfrm>
          <a:prstGeom prst="ellips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</a14:hiddenFill>
            </a:ext>
          </a:extLst>
        </p:spPr>
        <p:txBody>
          <a:bodyPr vert="horz" wrap="non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4035" y="83185"/>
            <a:ext cx="6401435" cy="690245"/>
          </a:xfrm>
          <a:solidFill>
            <a:srgbClr val="FFC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2665">
                <a:latin typeface="Times New Roman" panose="02020603050405020304" charset="0"/>
                <a:cs typeface="Times New Roman" panose="02020603050405020304" charset="0"/>
                <a:sym typeface="+mn-ea"/>
              </a:rPr>
              <a:t>Hướng dẫn học sinh đếm quả banh:</a:t>
            </a:r>
            <a:br>
              <a:rPr lang="en-US" sz="2665">
                <a:latin typeface="Times New Roman" panose="02020603050405020304" charset="0"/>
                <a:cs typeface="Times New Roman" panose="02020603050405020304" charset="0"/>
                <a:sym typeface="+mn-ea"/>
              </a:rPr>
            </a:br>
            <a:r>
              <a:rPr lang="en-US" sz="2665">
                <a:latin typeface="Times New Roman" panose="02020603050405020304" charset="0"/>
                <a:cs typeface="Times New Roman" panose="02020603050405020304" charset="0"/>
                <a:sym typeface="+mn-ea"/>
              </a:rPr>
              <a:t>Một hai - Có hai quả banh - tương ứng với số 2</a:t>
            </a:r>
            <a:endParaRPr lang="en-US" sz="2665"/>
          </a:p>
        </p:txBody>
      </p:sp>
      <p:sp>
        <p:nvSpPr>
          <p:cNvPr id="2" name="Text Box 1"/>
          <p:cNvSpPr txBox="1"/>
          <p:nvPr/>
        </p:nvSpPr>
        <p:spPr>
          <a:xfrm>
            <a:off x="5706745" y="5492115"/>
            <a:ext cx="1346835" cy="1445260"/>
          </a:xfrm>
          <a:prstGeom prst="rect">
            <a:avLst/>
          </a:prstGeom>
          <a:solidFill>
            <a:srgbClr val="FFC000"/>
          </a:solidFill>
          <a:effectLst>
            <a:glow rad="139700">
              <a:schemeClr val="accent1">
                <a:satMod val="175000"/>
                <a:alpha val="40000"/>
              </a:schemeClr>
            </a:glow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880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pic>
        <p:nvPicPr>
          <p:cNvPr id="6" name="Content Placeholder 5" descr="bong-removebg-preview"/>
          <p:cNvPicPr>
            <a:picLocks noGrp="1" noChangeAspect="1"/>
          </p:cNvPicPr>
          <p:nvPr>
            <p:ph sz="half" idx="1"/>
          </p:nvPr>
        </p:nvPicPr>
        <p:blipFill>
          <a:blip r:embed="rId10"/>
          <a:stretch>
            <a:fillRect/>
          </a:stretch>
        </p:blipFill>
        <p:spPr>
          <a:xfrm>
            <a:off x="1898650" y="1280795"/>
            <a:ext cx="4220845" cy="3704590"/>
          </a:xfrm>
          <a:prstGeom prst="rect">
            <a:avLst/>
          </a:prstGeom>
        </p:spPr>
      </p:pic>
      <p:pic>
        <p:nvPicPr>
          <p:cNvPr id="12" name="Content Placeholder 5" descr="bong-removebg-preview"/>
          <p:cNvPicPr>
            <a:picLocks noGrp="1" noChangeAspect="1"/>
          </p:cNvPicPr>
          <p:nvPr>
            <p:ph sz="half" idx="2"/>
          </p:nvPr>
        </p:nvPicPr>
        <p:blipFill>
          <a:blip r:embed="rId10"/>
          <a:stretch>
            <a:fillRect/>
          </a:stretch>
        </p:blipFill>
        <p:spPr>
          <a:xfrm>
            <a:off x="6674485" y="1167130"/>
            <a:ext cx="4178935" cy="39312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một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560955" y="3973830"/>
            <a:ext cx="412750" cy="412750"/>
          </a:xfrm>
          <a:prstGeom prst="rect">
            <a:avLst/>
          </a:prstGeom>
        </p:spPr>
      </p:pic>
      <p:pic>
        <p:nvPicPr>
          <p:cNvPr id="15" name="tương ứng với số 2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706745" y="6200140"/>
            <a:ext cx="412750" cy="412750"/>
          </a:xfrm>
          <a:prstGeom prst="rect">
            <a:avLst/>
          </a:prstGeom>
        </p:spPr>
      </p:pic>
      <p:pic>
        <p:nvPicPr>
          <p:cNvPr id="3" name="hai . có hai trái banh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575165" y="3973830"/>
            <a:ext cx="412750" cy="412750"/>
          </a:xfrm>
          <a:prstGeom prst="rect">
            <a:avLst/>
          </a:prstGeom>
        </p:spPr>
      </p:pic>
      <p:pic>
        <p:nvPicPr>
          <p:cNvPr id="4" name="Picture 3" descr="hinh-anh-dong-de-thuong_11205409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130810" y="3654425"/>
            <a:ext cx="2940685" cy="3203575"/>
          </a:xfrm>
          <a:prstGeom prst="rect">
            <a:avLst/>
          </a:prstGeom>
        </p:spPr>
      </p:pic>
      <p:pic>
        <p:nvPicPr>
          <p:cNvPr id="8" name="Tieng-vo-tay-su-kien-www_tiengdong_com">
            <a:hlinkClick r:id="" action="ppaction://media"/>
          </p:cNvPr>
          <p:cNvPicPr/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889625" y="3222625"/>
            <a:ext cx="412750" cy="41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6" dur="50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9" dur="23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8" dur="201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5" dur="1014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>
                <p:cTn id="46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90000">
                <p:cTn id="47" fill="remove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>
                <p:cTn id="48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49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  <p:bldP spid="7" grpId="1" animBg="1"/>
      <p:bldP spid="5" grpId="0" bldLvl="0" animBg="1"/>
      <p:bldP spid="5" grpId="1" animBg="1"/>
      <p:bldP spid="2" grpId="0" animBg="1"/>
      <p:bldP spid="2" grpId="1" animBg="1"/>
    </p:bldLst>
  </p:timing>
</p:sld>
</file>

<file path=ppt/theme/theme1.xml><?xml version="1.0" encoding="utf-8"?>
<a:theme xmlns:a="http://schemas.openxmlformats.org/drawingml/2006/main" name="Green Color">
  <a:themeElements>
    <a:clrScheme name="Green Color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9900"/>
      </a:accent1>
      <a:accent2>
        <a:srgbClr val="99CC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8AB900"/>
      </a:accent6>
      <a:hlink>
        <a:srgbClr val="CC3300"/>
      </a:hlink>
      <a:folHlink>
        <a:srgbClr val="996600"/>
      </a:folHlink>
    </a:clrScheme>
    <a:fontScheme name="Green Color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Green Colo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9900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8AB900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246</Words>
  <Application>Microsoft Office PowerPoint</Application>
  <PresentationFormat>Custom</PresentationFormat>
  <Paragraphs>39</Paragraphs>
  <Slides>13</Slides>
  <Notes>0</Notes>
  <HiddenSlides>0</HiddenSlides>
  <MMClips>16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Green Color</vt:lpstr>
      <vt:lpstr>Môn: Toán Lớp : Một B4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Hướng dẫn học sinh đếm quả cam: Một hai - Có hai quả cam- tương ứng với số 2</vt:lpstr>
      <vt:lpstr>Hướng dẫn học sinh đếm quả banh: Một hai - Có hai quả banh - tương ứng với số 2</vt:lpstr>
      <vt:lpstr>Ba mẹ hướng dẫn học sinh đếm hình vuông:  Một hai - Có hai hình vuông- tương ứng với số 2.</vt:lpstr>
      <vt:lpstr>- Hướng dẫn HS chỉ hoặc lấy đưa cho mẹ số 2 theo yêu cầu( chọn giữa số 1và số 2) làm đi làm lại đến khi HS chỉ hoặc lấy đưa cho mẹ đúng số 2 theo yêu cầu.  - Sau khi hs đưa hoặc chỉ đúng số 2 theo yêu cầu, ba mẹ đưa số 2 và hỏi hs số mấy?( với hs có ngôn ngữ). 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ĐẾM CÁC ĐỐI TƯỢNG ĐẾN 5</dc:title>
  <dc:creator>LENOVO</dc:creator>
  <cp:lastModifiedBy>ASUS</cp:lastModifiedBy>
  <cp:revision>28</cp:revision>
  <dcterms:created xsi:type="dcterms:W3CDTF">2021-02-01T15:19:00Z</dcterms:created>
  <dcterms:modified xsi:type="dcterms:W3CDTF">2021-10-17T16:18:50Z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1033-11.2.0.10323</vt:lpwstr>
  </property>
  <property fmtid="{D5CDD505-2E9C-101B-9397-08002B2CF9AE}" pid="3" name="ICV">
    <vt:lpwstr>DFE26BFFF6CD47889F88A60ECDE026A9</vt:lpwstr>
  </property>
</Properties>
</file>